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7" r:id="rId11"/>
    <p:sldId id="267" r:id="rId12"/>
    <p:sldId id="274" r:id="rId13"/>
    <p:sldId id="275" r:id="rId14"/>
    <p:sldId id="276" r:id="rId15"/>
    <p:sldId id="270" r:id="rId16"/>
    <p:sldId id="271" r:id="rId17"/>
    <p:sldId id="272" r:id="rId18"/>
    <p:sldId id="278" r:id="rId19"/>
    <p:sldId id="280" r:id="rId20"/>
    <p:sldId id="279" r:id="rId21"/>
    <p:sldId id="283" r:id="rId22"/>
    <p:sldId id="281" r:id="rId23"/>
    <p:sldId id="285" r:id="rId24"/>
    <p:sldId id="284" r:id="rId25"/>
    <p:sldId id="282" r:id="rId26"/>
    <p:sldId id="27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384" y="-13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944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782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8486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708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8733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942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6455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814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953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311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953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E33F5-5FED-41ED-9604-6D597B4AC5E1}" type="datetimeFigureOut">
              <a:rPr lang="en-CA" smtClean="0"/>
              <a:t>2019-08-02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C4C51-4837-4896-B0F7-360C8EA20D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216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vender, Bee, Summer, Purple, Garden, Nec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16396"/>
            <a:ext cx="12249120" cy="870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24544" y="332656"/>
            <a:ext cx="9505056" cy="2520280"/>
          </a:xfrm>
          <a:noFill/>
        </p:spPr>
        <p:txBody>
          <a:bodyPr>
            <a:noAutofit/>
          </a:bodyPr>
          <a:lstStyle/>
          <a:p>
            <a:r>
              <a:rPr lang="en-CA" sz="8000" b="1" dirty="0" smtClean="0">
                <a:ln w="57150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Un-BEE-</a:t>
            </a:r>
            <a:r>
              <a:rPr lang="en-CA" sz="8000" b="1" dirty="0" err="1" smtClean="0">
                <a:ln w="57150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lievable</a:t>
            </a:r>
            <a:r>
              <a:rPr lang="en-CA" sz="8000" b="1" dirty="0" smtClean="0">
                <a:ln w="57150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Science</a:t>
            </a:r>
            <a:endParaRPr lang="en-CA" sz="8000" b="1" dirty="0">
              <a:ln w="57150">
                <a:solidFill>
                  <a:schemeClr val="bg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16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eehive, Bees, Honeycomb, Honey Bee, Buckfast Be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6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348880"/>
            <a:ext cx="7416824" cy="2376264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What do you know about bees?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7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oney Bee, Insect, Flying, Sting, Nectar, Pollin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683568"/>
            <a:ext cx="9336224" cy="654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48" y="3833664"/>
            <a:ext cx="9147448" cy="3024336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A bee beats it’s wings over 200 times per second</a:t>
            </a:r>
            <a:endParaRPr lang="en-CA" sz="6600" b="1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248" y="3833664"/>
            <a:ext cx="9147448" cy="302433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6600" b="1" dirty="0" smtClean="0">
                <a:solidFill>
                  <a:schemeClr val="bg1"/>
                </a:solidFill>
              </a:rPr>
              <a:t>True! That is one wing beat every 0.005 second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86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eehive, Bee, Honeycomb, Beeswax, Honey, Delicio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544"/>
            <a:ext cx="9144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48" y="3833664"/>
            <a:ext cx="9147448" cy="3024336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A queen bee lays over 10,000 eggs per day</a:t>
            </a:r>
            <a:endParaRPr lang="en-CA" sz="6600" b="1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850" y="3855690"/>
            <a:ext cx="9147448" cy="302433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6600" b="1" dirty="0" smtClean="0">
                <a:solidFill>
                  <a:schemeClr val="bg1"/>
                </a:solidFill>
              </a:rPr>
              <a:t>False. But a queen bee does lay 2500 eggs per day!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37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ee, Marigold, Pollination, Nature Conservation, Ins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00427"/>
            <a:ext cx="9324528" cy="624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48" y="3833664"/>
            <a:ext cx="9147448" cy="3024336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There are about 20,000 species of bees in the world</a:t>
            </a:r>
            <a:endParaRPr lang="en-CA" sz="6600" b="1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4436" y="3818384"/>
            <a:ext cx="9147448" cy="302433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6600" b="1" dirty="0" smtClean="0">
                <a:solidFill>
                  <a:schemeClr val="bg1"/>
                </a:solidFill>
              </a:rPr>
              <a:t>True. Honeybee, mason bee, carpenter bee, blueberry bee, etc.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99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e, Insect, Animal, Hymenoptera, Blossom, Bl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6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416824" cy="2376264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How does pollination work?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54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pring, Tree, Flowers, Meadow, Tree Trunk, Sunli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0" y="0"/>
            <a:ext cx="107929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  <a:solidFill>
            <a:schemeClr val="bg1"/>
          </a:solidFill>
        </p:spPr>
        <p:txBody>
          <a:bodyPr/>
          <a:lstStyle/>
          <a:p>
            <a:r>
              <a:rPr lang="en-CA" dirty="0" smtClean="0"/>
              <a:t>The fuzzier a bee is, the more pollen it can carry from plant to plant</a:t>
            </a:r>
          </a:p>
          <a:p>
            <a:r>
              <a:rPr lang="en-CA" dirty="0" smtClean="0"/>
              <a:t>Plants need the pollen of other plants in order to produce seeds</a:t>
            </a:r>
          </a:p>
          <a:p>
            <a:r>
              <a:rPr lang="en-CA" dirty="0" smtClean="0"/>
              <a:t>If bees disappear, plants will eventually disappear</a:t>
            </a:r>
          </a:p>
          <a:p>
            <a:r>
              <a:rPr lang="en-CA" dirty="0" smtClean="0"/>
              <a:t>Humans need plants to survive</a:t>
            </a:r>
          </a:p>
          <a:p>
            <a:pPr lvl="1"/>
            <a:r>
              <a:rPr lang="en-CA" dirty="0" smtClean="0"/>
              <a:t>They are an important part of our ecosystem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7949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ndscape, Autumn, Fog, Village, Twilight, Aftern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576" y="0"/>
            <a:ext cx="122146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449960"/>
            <a:ext cx="8229600" cy="3024336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1"/>
            <a:r>
              <a:rPr lang="en-CA" dirty="0" smtClean="0"/>
              <a:t>Food</a:t>
            </a:r>
          </a:p>
          <a:p>
            <a:pPr lvl="2"/>
            <a:r>
              <a:rPr lang="en-CA" dirty="0" smtClean="0"/>
              <a:t>Crops that are pollinated by bees are larger and better</a:t>
            </a:r>
          </a:p>
          <a:p>
            <a:pPr lvl="1"/>
            <a:r>
              <a:rPr lang="en-CA" dirty="0" smtClean="0"/>
              <a:t>Oxygen</a:t>
            </a:r>
          </a:p>
          <a:p>
            <a:pPr lvl="2"/>
            <a:r>
              <a:rPr lang="en-CA" dirty="0"/>
              <a:t>Plants take in carbon dioxide and produce oxygen</a:t>
            </a:r>
          </a:p>
          <a:p>
            <a:pPr lvl="1"/>
            <a:r>
              <a:rPr lang="en-CA" dirty="0" smtClean="0"/>
              <a:t>Water</a:t>
            </a:r>
          </a:p>
          <a:p>
            <a:pPr lvl="2"/>
            <a:r>
              <a:rPr lang="en-CA" dirty="0" smtClean="0"/>
              <a:t>Plants clean water and help remove pollution</a:t>
            </a:r>
          </a:p>
          <a:p>
            <a:pPr lvl="2"/>
            <a:endParaRPr lang="en-CA" dirty="0" smtClean="0"/>
          </a:p>
          <a:p>
            <a:pPr lvl="1"/>
            <a:endParaRPr lang="en-C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352928" cy="1512168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5400" b="1" dirty="0" smtClean="0">
                <a:solidFill>
                  <a:schemeClr val="bg1"/>
                </a:solidFill>
              </a:rPr>
              <a:t>Why do humans need bees?</a:t>
            </a:r>
            <a:endParaRPr lang="en-CA" sz="5400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822" y="1700808"/>
            <a:ext cx="8352928" cy="151216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b="1" dirty="0" smtClean="0">
                <a:solidFill>
                  <a:schemeClr val="bg1"/>
                </a:solidFill>
              </a:rPr>
              <a:t>Because humans need plants.</a:t>
            </a:r>
            <a:endParaRPr lang="en-CA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6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e, Pollen, Nectar, Yellow, Blossom, Bloom, Mac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" y="-2547664"/>
            <a:ext cx="14500026" cy="962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3717032"/>
            <a:ext cx="6120680" cy="2376264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The Pollination Game!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13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n, Beekeeper, Beekeeping, Apiarist, Beehi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231254"/>
            <a:ext cx="1065211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43861" y="404664"/>
            <a:ext cx="4608512" cy="3384376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How does beekeeping work?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510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oney, Diaper, Food, Cells, Sweet, Nectar, Be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-21010"/>
            <a:ext cx="12565227" cy="753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569" y="2636912"/>
            <a:ext cx="6120680" cy="1296144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What IS Honey?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55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oney, Flowing, Spoon, DorÃ©, Liquid, Yellow, Healt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78"/>
          <a:stretch/>
        </p:blipFill>
        <p:spPr bwMode="auto">
          <a:xfrm>
            <a:off x="-34330" y="0"/>
            <a:ext cx="91783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52128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000" b="1" dirty="0" smtClean="0">
                <a:solidFill>
                  <a:schemeClr val="bg1"/>
                </a:solidFill>
              </a:rPr>
              <a:t>How is honey made?</a:t>
            </a:r>
            <a:endParaRPr lang="en-CA" sz="60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75252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CA" dirty="0" smtClean="0"/>
              <a:t>Bees collect nectar from plants by eating it</a:t>
            </a:r>
          </a:p>
          <a:p>
            <a:pPr marL="914400" lvl="1" indent="-514350"/>
            <a:r>
              <a:rPr lang="en-CA" dirty="0" smtClean="0"/>
              <a:t>They store it in an extra stomach called a “crop”</a:t>
            </a:r>
          </a:p>
          <a:p>
            <a:pPr marL="514350" indent="-514350">
              <a:buAutoNum type="arabicPeriod"/>
            </a:pPr>
            <a:r>
              <a:rPr lang="en-CA" dirty="0" smtClean="0"/>
              <a:t>Bees return to the hive and </a:t>
            </a:r>
            <a:r>
              <a:rPr lang="en-CA" b="1" dirty="0" smtClean="0"/>
              <a:t>throw up</a:t>
            </a:r>
            <a:r>
              <a:rPr lang="en-CA" dirty="0" smtClean="0"/>
              <a:t> all the nectar</a:t>
            </a:r>
          </a:p>
          <a:p>
            <a:pPr marL="914400" lvl="1" indent="-514350"/>
            <a:r>
              <a:rPr lang="en-CA" dirty="0" smtClean="0"/>
              <a:t>Multiple bees eat and throw up the nectar, until it is partially digested and ready for the honey comb.</a:t>
            </a:r>
          </a:p>
          <a:p>
            <a:pPr marL="514350" indent="-514350">
              <a:buAutoNum type="arabicPeriod"/>
            </a:pPr>
            <a:r>
              <a:rPr lang="en-CA" dirty="0" smtClean="0"/>
              <a:t>Bees use their wings to fan the watery nectar and speed up evaporation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5159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oney, Flowing, Spoon, DorÃ©, Liquid, Yellow, Healt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78"/>
          <a:stretch/>
        </p:blipFill>
        <p:spPr bwMode="auto">
          <a:xfrm>
            <a:off x="-34330" y="0"/>
            <a:ext cx="91783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40035" y="944724"/>
            <a:ext cx="8229600" cy="496855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AutoNum type="arabicPeriod" startAt="4"/>
            </a:pPr>
            <a:r>
              <a:rPr lang="en-CA" dirty="0" smtClean="0"/>
              <a:t>Once the nectar is thicker, bees seal the honey comb with beeswax.</a:t>
            </a:r>
          </a:p>
          <a:p>
            <a:pPr marL="514350" indent="-514350">
              <a:buAutoNum type="arabicPeriod" startAt="4"/>
            </a:pPr>
            <a:r>
              <a:rPr lang="en-CA" dirty="0" smtClean="0"/>
              <a:t>Stored this way, honey can last forever!</a:t>
            </a:r>
          </a:p>
          <a:p>
            <a:pPr marL="514350" indent="-514350">
              <a:buAutoNum type="arabicPeriod" startAt="4"/>
            </a:pPr>
            <a:r>
              <a:rPr lang="en-CA" dirty="0" smtClean="0"/>
              <a:t>Bees store honey to eat over the winter months when there is no fresh nectar to harvest.</a:t>
            </a:r>
          </a:p>
          <a:p>
            <a:pPr marL="514350" indent="-514350">
              <a:buAutoNum type="arabicPeriod" startAt="4"/>
            </a:pPr>
            <a:r>
              <a:rPr lang="en-CA" dirty="0" smtClean="0"/>
              <a:t>Bees usually make much more than they need, which is why humans can harvest honey after the winter.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949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oney, Flowing, Spoon, DorÃ©, Liquid, Yellow, Healt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78"/>
          <a:stretch/>
        </p:blipFill>
        <p:spPr bwMode="auto">
          <a:xfrm>
            <a:off x="-34330" y="0"/>
            <a:ext cx="91783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40035" y="1988840"/>
            <a:ext cx="8229600" cy="421246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 smtClean="0"/>
              <a:t>Honey tastes sweet.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But if you focus on the flavour, you might be able to guess where the nectar came from.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For example, if the nectar came from peach trees, it has a slight peach flavour. If it came from wildflowers, it has a flowery flavour.</a:t>
            </a:r>
            <a:endParaRPr lang="en-C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52128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5400" b="1" dirty="0" smtClean="0">
                <a:solidFill>
                  <a:schemeClr val="bg1"/>
                </a:solidFill>
              </a:rPr>
              <a:t>What does honey taste like?</a:t>
            </a:r>
            <a:endParaRPr lang="en-CA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44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oney, Spoon, Golden, Yellow, Liquid, Nutr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2428" y="-2331640"/>
            <a:ext cx="10107438" cy="1030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569" y="620688"/>
            <a:ext cx="6120680" cy="1296144"/>
          </a:xfrm>
          <a:noFill/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Honey Tasting!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1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e, Insect, Flower, Hymenoptera, Hummel, Bom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40242" cy="789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3618487" cy="3024336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“Bee” Friendly to Bees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2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ee, Insect, Pollen, Nature, Spring, Garden, Anim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36626" y="-5302720"/>
            <a:ext cx="18298260" cy="1216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568952" cy="1152128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000" b="1" dirty="0" smtClean="0">
                <a:solidFill>
                  <a:schemeClr val="bg1"/>
                </a:solidFill>
              </a:rPr>
              <a:t>Bees like plants that are:</a:t>
            </a:r>
            <a:endParaRPr lang="en-CA" sz="60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168352"/>
          </a:xfrm>
          <a:solidFill>
            <a:schemeClr val="bg1"/>
          </a:solidFill>
        </p:spPr>
        <p:txBody>
          <a:bodyPr/>
          <a:lstStyle/>
          <a:p>
            <a:r>
              <a:rPr lang="en-CA" dirty="0" smtClean="0"/>
              <a:t>Full of pollen and nectar</a:t>
            </a:r>
          </a:p>
          <a:p>
            <a:r>
              <a:rPr lang="en-CA" dirty="0" smtClean="0"/>
              <a:t>Bright colours</a:t>
            </a:r>
          </a:p>
          <a:p>
            <a:pPr lvl="1"/>
            <a:r>
              <a:rPr lang="en-CA" dirty="0" smtClean="0"/>
              <a:t>Especially </a:t>
            </a:r>
            <a:r>
              <a:rPr lang="en-CA" dirty="0"/>
              <a:t>blue, purple, </a:t>
            </a:r>
            <a:r>
              <a:rPr lang="en-CA" dirty="0" smtClean="0"/>
              <a:t>white</a:t>
            </a:r>
            <a:r>
              <a:rPr lang="en-CA" dirty="0"/>
              <a:t>, and yellow</a:t>
            </a:r>
            <a:endParaRPr lang="en-CA" dirty="0" smtClean="0"/>
          </a:p>
          <a:p>
            <a:r>
              <a:rPr lang="en-CA" dirty="0" smtClean="0"/>
              <a:t>Easy to land on</a:t>
            </a:r>
          </a:p>
          <a:p>
            <a:r>
              <a:rPr lang="en-CA" dirty="0" smtClean="0"/>
              <a:t>Fragrant (the smellier the better!)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51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ower, Nature, Flora, Petal, Summer, Daisy, P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872"/>
            <a:ext cx="10285735" cy="686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20888"/>
            <a:ext cx="9144000" cy="1368152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The Flower Challenge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66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unflower, Sunflower Field, Flowers, Summer, Bl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093"/>
            <a:ext cx="10386138" cy="69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396536" cy="1656184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4800" b="1" dirty="0" smtClean="0">
                <a:solidFill>
                  <a:schemeClr val="bg1"/>
                </a:solidFill>
              </a:rPr>
              <a:t>Yes! This is bee friendly.</a:t>
            </a:r>
            <a:br>
              <a:rPr lang="en-CA" sz="4800" b="1" dirty="0" smtClean="0">
                <a:solidFill>
                  <a:schemeClr val="bg1"/>
                </a:solidFill>
              </a:rPr>
            </a:br>
            <a:r>
              <a:rPr lang="en-CA" sz="4800" b="1" dirty="0" smtClean="0">
                <a:solidFill>
                  <a:schemeClr val="bg1"/>
                </a:solidFill>
              </a:rPr>
              <a:t>Yellow and easy to land on</a:t>
            </a:r>
            <a:endParaRPr lang="en-CA" sz="6000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029908"/>
            <a:ext cx="3024336" cy="8280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b="1" dirty="0" smtClean="0">
                <a:solidFill>
                  <a:schemeClr val="bg1"/>
                </a:solidFill>
              </a:rPr>
              <a:t>Sunflower</a:t>
            </a:r>
            <a:endParaRPr lang="en-CA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1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ater Lily, Nuphar Lutea, Aquatic Plant, Blossom, Bl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0832" y="0"/>
            <a:ext cx="12404832" cy="687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656184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4800" b="1" dirty="0" smtClean="0">
                <a:solidFill>
                  <a:schemeClr val="bg1"/>
                </a:solidFill>
              </a:rPr>
              <a:t>Yes! This is bee friendly.</a:t>
            </a:r>
            <a:br>
              <a:rPr lang="en-CA" sz="4800" b="1" dirty="0" smtClean="0">
                <a:solidFill>
                  <a:schemeClr val="bg1"/>
                </a:solidFill>
              </a:rPr>
            </a:br>
            <a:r>
              <a:rPr lang="en-CA" sz="4800" b="1" dirty="0" smtClean="0">
                <a:solidFill>
                  <a:schemeClr val="bg1"/>
                </a:solidFill>
              </a:rPr>
              <a:t>Purple and easy to land on</a:t>
            </a:r>
            <a:endParaRPr lang="en-CA" sz="6000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218" y="3437173"/>
            <a:ext cx="9144000" cy="316017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b="1" dirty="0" smtClean="0">
                <a:solidFill>
                  <a:schemeClr val="bg1"/>
                </a:solidFill>
              </a:rPr>
              <a:t>Water Lily</a:t>
            </a:r>
          </a:p>
          <a:p>
            <a:r>
              <a:rPr lang="en-CA" sz="4800" b="1" dirty="0" smtClean="0">
                <a:solidFill>
                  <a:schemeClr val="bg1"/>
                </a:solidFill>
              </a:rPr>
              <a:t>Has to be very attractive to bees so that they’ll risk flying over the water</a:t>
            </a:r>
            <a:endParaRPr lang="en-CA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18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enus Fly Trap, Fly Trap, Fly, Trap, Pl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025"/>
            <a:ext cx="9419232" cy="706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419232" cy="1656184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4800" b="1" dirty="0" smtClean="0">
                <a:solidFill>
                  <a:schemeClr val="bg1"/>
                </a:solidFill>
              </a:rPr>
              <a:t>No! Not bee friendly.</a:t>
            </a:r>
            <a:br>
              <a:rPr lang="en-CA" sz="4800" b="1" dirty="0" smtClean="0">
                <a:solidFill>
                  <a:schemeClr val="bg1"/>
                </a:solidFill>
              </a:rPr>
            </a:br>
            <a:r>
              <a:rPr lang="en-CA" sz="4800" b="1" dirty="0" smtClean="0">
                <a:solidFill>
                  <a:schemeClr val="bg1"/>
                </a:solidFill>
              </a:rPr>
              <a:t>It eats bees!</a:t>
            </a:r>
            <a:endParaRPr lang="en-CA" sz="6000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029908"/>
            <a:ext cx="4427984" cy="8280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b="1" dirty="0" smtClean="0">
                <a:solidFill>
                  <a:schemeClr val="bg1"/>
                </a:solidFill>
              </a:rPr>
              <a:t>Venus Fly Trap</a:t>
            </a:r>
            <a:endParaRPr lang="en-CA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5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oses, Flowers, Rose Flower, Bloom, Blossom, Bloom,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197"/>
            <a:ext cx="10375794" cy="691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2160240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4800" b="1" dirty="0" smtClean="0">
                <a:solidFill>
                  <a:schemeClr val="bg1"/>
                </a:solidFill>
              </a:rPr>
              <a:t>Yes! This is bee friendly.</a:t>
            </a:r>
            <a:br>
              <a:rPr lang="en-CA" sz="4800" b="1" dirty="0" smtClean="0">
                <a:solidFill>
                  <a:schemeClr val="bg1"/>
                </a:solidFill>
              </a:rPr>
            </a:br>
            <a:r>
              <a:rPr lang="en-CA" sz="4800" b="1" dirty="0" smtClean="0">
                <a:solidFill>
                  <a:schemeClr val="bg1"/>
                </a:solidFill>
              </a:rPr>
              <a:t>Bright and very fragrant</a:t>
            </a:r>
            <a:endParaRPr lang="en-CA" sz="6000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029908"/>
            <a:ext cx="2555776" cy="8280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b="1" dirty="0" smtClean="0">
                <a:solidFill>
                  <a:schemeClr val="bg1"/>
                </a:solidFill>
              </a:rPr>
              <a:t>Roses</a:t>
            </a:r>
            <a:endParaRPr lang="en-CA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82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andelion, Meadow, Dandelion Meadow, Spring, Yell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28" y="-14436"/>
            <a:ext cx="12761196" cy="687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468544" cy="2160240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4800" b="1" dirty="0" smtClean="0">
                <a:solidFill>
                  <a:schemeClr val="bg1"/>
                </a:solidFill>
              </a:rPr>
              <a:t>Yes! This is bee friendly.</a:t>
            </a:r>
            <a:br>
              <a:rPr lang="en-CA" sz="4800" b="1" dirty="0" smtClean="0">
                <a:solidFill>
                  <a:schemeClr val="bg1"/>
                </a:solidFill>
              </a:rPr>
            </a:br>
            <a:r>
              <a:rPr lang="en-CA" sz="4800" b="1" dirty="0" smtClean="0">
                <a:solidFill>
                  <a:schemeClr val="bg1"/>
                </a:solidFill>
              </a:rPr>
              <a:t>Bright and easy to land on</a:t>
            </a:r>
            <a:br>
              <a:rPr lang="en-CA" sz="4800" b="1" dirty="0" smtClean="0">
                <a:solidFill>
                  <a:schemeClr val="bg1"/>
                </a:solidFill>
              </a:rPr>
            </a:br>
            <a:r>
              <a:rPr lang="en-CA" sz="4800" b="1" dirty="0" smtClean="0">
                <a:solidFill>
                  <a:schemeClr val="bg1"/>
                </a:solidFill>
              </a:rPr>
              <a:t>Very easy to find</a:t>
            </a:r>
            <a:endParaRPr lang="en-CA" sz="6000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8628" y="6029908"/>
            <a:ext cx="4788024" cy="8280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b="1" dirty="0" smtClean="0">
                <a:solidFill>
                  <a:schemeClr val="bg1"/>
                </a:solidFill>
              </a:rPr>
              <a:t>Dandelion</a:t>
            </a:r>
            <a:endParaRPr lang="en-CA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299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ern, Plant, Green, Outdoors, N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28" y="0"/>
            <a:ext cx="10286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324528" cy="1584176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4800" b="1" dirty="0" smtClean="0">
                <a:solidFill>
                  <a:schemeClr val="bg1"/>
                </a:solidFill>
              </a:rPr>
              <a:t>No! Not bee friendly. </a:t>
            </a:r>
            <a:br>
              <a:rPr lang="en-CA" sz="4800" b="1" dirty="0" smtClean="0">
                <a:solidFill>
                  <a:schemeClr val="bg1"/>
                </a:solidFill>
              </a:rPr>
            </a:br>
            <a:r>
              <a:rPr lang="en-CA" sz="4800" b="1" dirty="0" smtClean="0">
                <a:solidFill>
                  <a:schemeClr val="bg1"/>
                </a:solidFill>
              </a:rPr>
              <a:t>No pollen or nectar. Not bright.</a:t>
            </a:r>
            <a:endParaRPr lang="en-CA" sz="6000" b="1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8628" y="6029908"/>
            <a:ext cx="2718420" cy="8280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b="1" dirty="0" smtClean="0">
                <a:solidFill>
                  <a:schemeClr val="bg1"/>
                </a:solidFill>
              </a:rPr>
              <a:t>Fern</a:t>
            </a:r>
            <a:endParaRPr lang="en-CA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9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igitalis Purpurea, Foxglove, Common Foxgl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0"/>
            <a:ext cx="105170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728192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4800" b="1" dirty="0" smtClean="0">
                <a:solidFill>
                  <a:schemeClr val="bg1"/>
                </a:solidFill>
              </a:rPr>
              <a:t>Yes! This is bee friendly.</a:t>
            </a:r>
            <a:br>
              <a:rPr lang="en-CA" sz="4800" b="1" dirty="0" smtClean="0">
                <a:solidFill>
                  <a:schemeClr val="bg1"/>
                </a:solidFill>
              </a:rPr>
            </a:br>
            <a:r>
              <a:rPr lang="en-CA" sz="4800" b="1" dirty="0" smtClean="0">
                <a:solidFill>
                  <a:schemeClr val="bg1"/>
                </a:solidFill>
              </a:rPr>
              <a:t>Bright and easy to land on</a:t>
            </a:r>
            <a:endParaRPr lang="en-CA" sz="6000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029908"/>
            <a:ext cx="4788024" cy="8280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b="1" dirty="0" smtClean="0">
                <a:solidFill>
                  <a:schemeClr val="bg1"/>
                </a:solidFill>
              </a:rPr>
              <a:t>Foxglove</a:t>
            </a:r>
            <a:endParaRPr lang="en-CA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58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unflower, Sunflower Field, Yellow, Summer, Bloss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6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340768"/>
            <a:ext cx="7128792" cy="2232248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CA" sz="6600" b="1" dirty="0" smtClean="0">
                <a:solidFill>
                  <a:schemeClr val="bg1"/>
                </a:solidFill>
              </a:rPr>
              <a:t>Start your own bee garden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8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495</Words>
  <Application>Microsoft Office PowerPoint</Application>
  <PresentationFormat>On-screen Show (4:3)</PresentationFormat>
  <Paragraphs>66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Un-BEE-lievable Science</vt:lpstr>
      <vt:lpstr>What do you know about bees?</vt:lpstr>
      <vt:lpstr>A bee beats it’s wings over 200 times per second</vt:lpstr>
      <vt:lpstr>A queen bee lays over 10,000 eggs per day</vt:lpstr>
      <vt:lpstr>There are about 20,000 species of bees in the world</vt:lpstr>
      <vt:lpstr>How does pollination work?</vt:lpstr>
      <vt:lpstr>PowerPoint Presentation</vt:lpstr>
      <vt:lpstr>Why do humans need bees?</vt:lpstr>
      <vt:lpstr>The Pollination Game!</vt:lpstr>
      <vt:lpstr>How does beekeeping work?</vt:lpstr>
      <vt:lpstr>What IS Honey?</vt:lpstr>
      <vt:lpstr>How is honey made?</vt:lpstr>
      <vt:lpstr>PowerPoint Presentation</vt:lpstr>
      <vt:lpstr>What does honey taste like?</vt:lpstr>
      <vt:lpstr>Honey Tasting!</vt:lpstr>
      <vt:lpstr>“Bee” Friendly to Bees</vt:lpstr>
      <vt:lpstr>Bees like plants that are:</vt:lpstr>
      <vt:lpstr>The Flower Challenge</vt:lpstr>
      <vt:lpstr>Yes! This is bee friendly. Yellow and easy to land on</vt:lpstr>
      <vt:lpstr>Yes! This is bee friendly. Purple and easy to land on</vt:lpstr>
      <vt:lpstr>No! Not bee friendly. It eats bees!</vt:lpstr>
      <vt:lpstr>Yes! This is bee friendly. Bright and very fragrant</vt:lpstr>
      <vt:lpstr>Yes! This is bee friendly. Bright and easy to land on Very easy to find</vt:lpstr>
      <vt:lpstr>No! Not bee friendly.  No pollen or nectar. Not bright.</vt:lpstr>
      <vt:lpstr>Yes! This is bee friendly. Bright and easy to land on</vt:lpstr>
      <vt:lpstr>Start your own bee garden</vt:lpstr>
    </vt:vector>
  </TitlesOfParts>
  <Company>St. Catharines Public 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Un-BEE-lievable Science</dc:title>
  <dc:creator>Windows User</dc:creator>
  <cp:lastModifiedBy>Windows User</cp:lastModifiedBy>
  <cp:revision>37</cp:revision>
  <dcterms:created xsi:type="dcterms:W3CDTF">2019-05-08T18:17:32Z</dcterms:created>
  <dcterms:modified xsi:type="dcterms:W3CDTF">2019-08-02T15:59:00Z</dcterms:modified>
</cp:coreProperties>
</file>